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4" r:id="rId1"/>
  </p:sldMasterIdLst>
  <p:notesMasterIdLst>
    <p:notesMasterId r:id="rId8"/>
  </p:notesMasterIdLst>
  <p:sldIdLst>
    <p:sldId id="256" r:id="rId2"/>
    <p:sldId id="257" r:id="rId3"/>
    <p:sldId id="259" r:id="rId4"/>
    <p:sldId id="260" r:id="rId5"/>
    <p:sldId id="261" r:id="rId6"/>
    <p:sldId id="258"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599"/>
  </p:normalViewPr>
  <p:slideViewPr>
    <p:cSldViewPr snapToGrid="0">
      <p:cViewPr varScale="1">
        <p:scale>
          <a:sx n="112" d="100"/>
          <a:sy n="112" d="100"/>
        </p:scale>
        <p:origin x="90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DB9B52-8050-1845-A9D2-AF9079DDE1F1}" type="datetimeFigureOut">
              <a:rPr lang="en-US" smtClean="0"/>
              <a:t>10/13/24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2AFBFB-C9BC-634C-95F0-4C5421148E31}" type="slidenum">
              <a:rPr lang="en-US" smtClean="0"/>
              <a:t>‹#›</a:t>
            </a:fld>
            <a:endParaRPr lang="en-US"/>
          </a:p>
        </p:txBody>
      </p:sp>
    </p:spTree>
    <p:extLst>
      <p:ext uri="{BB962C8B-B14F-4D97-AF65-F5344CB8AC3E}">
        <p14:creationId xmlns:p14="http://schemas.microsoft.com/office/powerpoint/2010/main" val="38994792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AC479F96-DB0E-D44A-985B-527D94F09C94}" type="datetime1">
              <a:rPr lang="en-US" smtClean="0"/>
              <a:t>10/13/24</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7836811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A1AFAF-5E24-8645-91DE-210ECC324259}" type="datetime1">
              <a:rPr lang="en-US" smtClean="0"/>
              <a:t>10/13/24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56502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336F3D5-B0D5-A940-ABEB-C8BD44636696}" type="datetime1">
              <a:rPr lang="en-US" smtClean="0"/>
              <a:t>10/13/24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799863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FC03A-1FAD-764F-944D-C19E19C42437}" type="datetime1">
              <a:rPr lang="en-US" smtClean="0"/>
              <a:t>10/13/24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731283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2994234D-E464-004F-9409-ED740917E9CC}" type="datetime1">
              <a:rPr lang="en-US" smtClean="0"/>
              <a:t>10/13/24</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866416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C405896-2485-2740-93B3-F7D67AA506D0}" type="datetime1">
              <a:rPr lang="en-US" smtClean="0"/>
              <a:t>10/13/24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455561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20B3EB8-AAC8-DB4E-A9DE-7280AE308FA3}" type="datetime1">
              <a:rPr lang="en-US" smtClean="0"/>
              <a:t>10/13/24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704791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32D2A8-5ACF-AF4F-87E7-E6D161DF81E7}" type="datetime1">
              <a:rPr lang="en-US" smtClean="0"/>
              <a:t>10/13/24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760448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BC8870-3213-E84C-A6AD-1B6A7E1EC527}" type="datetime1">
              <a:rPr lang="en-US" smtClean="0"/>
              <a:t>10/13/24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78922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F9593471-8271-FC4F-8191-C9693BB7860B}" type="datetime1">
              <a:rPr lang="en-US" smtClean="0"/>
              <a:t>10/13/24</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011330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2BE8CFE8-1BFC-F644-B22C-04D01C6A3CCC}" type="datetime1">
              <a:rPr lang="en-US" smtClean="0"/>
              <a:t>10/13/24</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267251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19515E6C-3B1F-FF43-A21C-6CF8EB2F3E24}" type="datetime1">
              <a:rPr lang="en-US" smtClean="0"/>
              <a:t>10/13/24</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415993174"/>
      </p:ext>
    </p:extLst>
  </p:cSld>
  <p:clrMap bg1="lt1" tx1="dk1" bg2="lt2" tx2="dk2" accent1="accent1" accent2="accent2" accent3="accent3" accent4="accent4" accent5="accent5" accent6="accent6" hlink="hlink" folHlink="folHlink"/>
  <p:sldLayoutIdLst>
    <p:sldLayoutId id="2147483805" r:id="rId1"/>
    <p:sldLayoutId id="2147483804" r:id="rId2"/>
    <p:sldLayoutId id="2147483803" r:id="rId3"/>
    <p:sldLayoutId id="2147483802" r:id="rId4"/>
    <p:sldLayoutId id="2147483801" r:id="rId5"/>
    <p:sldLayoutId id="2147483800" r:id="rId6"/>
    <p:sldLayoutId id="2147483799" r:id="rId7"/>
    <p:sldLayoutId id="2147483798" r:id="rId8"/>
    <p:sldLayoutId id="2147483797" r:id="rId9"/>
    <p:sldLayoutId id="2147483796" r:id="rId10"/>
    <p:sldLayoutId id="2147483795" r:id="rId11"/>
  </p:sldLayoutIdLst>
  <p:hf sldNum="0" hdr="0" ftr="0" dt="0"/>
  <p:txStyles>
    <p:titleStyle>
      <a:lvl1pPr algn="l" defTabSz="914400" rtl="0" eaLnBrk="1" latinLnBrk="0" hangingPunct="1">
        <a:lnSpc>
          <a:spcPct val="90000"/>
        </a:lnSpc>
        <a:spcBef>
          <a:spcPct val="0"/>
        </a:spcBef>
        <a:buNone/>
        <a:defRPr lang="en-US" sz="4800" i="1"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700" kern="1200">
          <a:solidFill>
            <a:schemeClr val="tx1"/>
          </a:solidFill>
          <a:latin typeface="+mn-lt"/>
          <a:ea typeface="+mn-ea"/>
          <a:cs typeface="+mn-cs"/>
        </a:defRPr>
      </a:lvl1pPr>
      <a:lvl2pPr marL="45720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500" kern="1200">
          <a:solidFill>
            <a:schemeClr val="tx1"/>
          </a:solidFill>
          <a:latin typeface="+mn-lt"/>
          <a:ea typeface="+mn-ea"/>
          <a:cs typeface="+mn-cs"/>
        </a:defRPr>
      </a:lvl2pPr>
      <a:lvl3pPr marL="73152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3pPr>
      <a:lvl4pPr marL="100584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4pPr>
      <a:lvl5pPr marL="1280160" indent="-182880" algn="l" defTabSz="914400" rtl="0" eaLnBrk="1" latinLnBrk="0" hangingPunct="1">
        <a:lnSpc>
          <a:spcPct val="11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C8AC92D2-D6DE-4772-A874-5D65F883FC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54" name="Rectangle 53">
            <a:extLst>
              <a:ext uri="{FF2B5EF4-FFF2-40B4-BE49-F238E27FC236}">
                <a16:creationId xmlns:a16="http://schemas.microsoft.com/office/drawing/2014/main" id="{0F2E3678-25D0-49F9-9BD6-8D4D60565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1462105A-786B-FF0E-8F49-0E76A030F193}"/>
              </a:ext>
            </a:extLst>
          </p:cNvPr>
          <p:cNvSpPr>
            <a:spLocks noGrp="1"/>
          </p:cNvSpPr>
          <p:nvPr>
            <p:ph type="ctrTitle"/>
          </p:nvPr>
        </p:nvSpPr>
        <p:spPr>
          <a:xfrm>
            <a:off x="1136849" y="1348844"/>
            <a:ext cx="5716338" cy="3042706"/>
          </a:xfrm>
        </p:spPr>
        <p:txBody>
          <a:bodyPr>
            <a:normAutofit/>
          </a:bodyPr>
          <a:lstStyle/>
          <a:p>
            <a:r>
              <a:rPr lang="en-US" sz="6000"/>
              <a:t>Vrinda Store Analysis</a:t>
            </a:r>
          </a:p>
        </p:txBody>
      </p:sp>
      <p:sp>
        <p:nvSpPr>
          <p:cNvPr id="3" name="Subtitle 2">
            <a:extLst>
              <a:ext uri="{FF2B5EF4-FFF2-40B4-BE49-F238E27FC236}">
                <a16:creationId xmlns:a16="http://schemas.microsoft.com/office/drawing/2014/main" id="{5623C99B-90F6-00BF-B9C2-FEE933B47FD9}"/>
              </a:ext>
            </a:extLst>
          </p:cNvPr>
          <p:cNvSpPr>
            <a:spLocks noGrp="1"/>
          </p:cNvSpPr>
          <p:nvPr>
            <p:ph type="subTitle" idx="1"/>
          </p:nvPr>
        </p:nvSpPr>
        <p:spPr>
          <a:xfrm>
            <a:off x="1317386" y="4682062"/>
            <a:ext cx="5355264" cy="950253"/>
          </a:xfrm>
        </p:spPr>
        <p:txBody>
          <a:bodyPr>
            <a:normAutofit/>
          </a:bodyPr>
          <a:lstStyle/>
          <a:p>
            <a:pPr>
              <a:spcAft>
                <a:spcPts val="600"/>
              </a:spcAft>
            </a:pPr>
            <a:r>
              <a:rPr lang="en-US"/>
              <a:t>Anjali Khatri</a:t>
            </a:r>
          </a:p>
        </p:txBody>
      </p:sp>
      <p:sp>
        <p:nvSpPr>
          <p:cNvPr id="56" name="Rectangle 55">
            <a:extLst>
              <a:ext uri="{FF2B5EF4-FFF2-40B4-BE49-F238E27FC236}">
                <a16:creationId xmlns:a16="http://schemas.microsoft.com/office/drawing/2014/main" id="{63A45CD5-61B0-48E1-8090-7584418C27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48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58" name="Straight Connector 57">
            <a:extLst>
              <a:ext uri="{FF2B5EF4-FFF2-40B4-BE49-F238E27FC236}">
                <a16:creationId xmlns:a16="http://schemas.microsoft.com/office/drawing/2014/main" id="{C6D4C1FD-C274-4FA8-939A-09E6498EFC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1491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C13D4426-8AD5-43D7-8033-05DBB3BFE6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08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1EC8029B-C6E2-4459-859A-7539865E006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1491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4" name="Picture 3" descr="A close-up of clothes swingers&#10;&#10;Description automatically generated">
            <a:extLst>
              <a:ext uri="{FF2B5EF4-FFF2-40B4-BE49-F238E27FC236}">
                <a16:creationId xmlns:a16="http://schemas.microsoft.com/office/drawing/2014/main" id="{E2C1720D-F8F2-EF8B-6AFE-A7A8483072AC}"/>
              </a:ext>
            </a:extLst>
          </p:cNvPr>
          <p:cNvPicPr>
            <a:picLocks noChangeAspect="1"/>
          </p:cNvPicPr>
          <p:nvPr/>
        </p:nvPicPr>
        <p:blipFill>
          <a:blip r:embed="rId2"/>
          <a:srcRect l="6633" r="6633"/>
          <a:stretch/>
        </p:blipFill>
        <p:spPr>
          <a:xfrm>
            <a:off x="7016735" y="1692486"/>
            <a:ext cx="3962922" cy="3135211"/>
          </a:xfrm>
          <a:prstGeom prst="rect">
            <a:avLst/>
          </a:prstGeom>
        </p:spPr>
      </p:pic>
    </p:spTree>
    <p:extLst>
      <p:ext uri="{BB962C8B-B14F-4D97-AF65-F5344CB8AC3E}">
        <p14:creationId xmlns:p14="http://schemas.microsoft.com/office/powerpoint/2010/main" val="1367865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715BE-6828-0D6F-D14A-6064F2C65C9A}"/>
              </a:ext>
            </a:extLst>
          </p:cNvPr>
          <p:cNvSpPr>
            <a:spLocks noGrp="1"/>
          </p:cNvSpPr>
          <p:nvPr>
            <p:ph type="title"/>
          </p:nvPr>
        </p:nvSpPr>
        <p:spPr/>
        <p:txBody>
          <a:bodyPr/>
          <a:lstStyle/>
          <a:p>
            <a:r>
              <a:rPr lang="en-US" dirty="0"/>
              <a:t>Sample Questions For Analysis</a:t>
            </a:r>
          </a:p>
        </p:txBody>
      </p:sp>
      <p:sp>
        <p:nvSpPr>
          <p:cNvPr id="3" name="Content Placeholder 2">
            <a:extLst>
              <a:ext uri="{FF2B5EF4-FFF2-40B4-BE49-F238E27FC236}">
                <a16:creationId xmlns:a16="http://schemas.microsoft.com/office/drawing/2014/main" id="{CBBF41C9-E2A8-2FFD-81D5-AB1B8279AD93}"/>
              </a:ext>
            </a:extLst>
          </p:cNvPr>
          <p:cNvSpPr>
            <a:spLocks noGrp="1"/>
          </p:cNvSpPr>
          <p:nvPr>
            <p:ph idx="1"/>
          </p:nvPr>
        </p:nvSpPr>
        <p:spPr/>
        <p:txBody>
          <a:bodyPr>
            <a:normAutofit/>
          </a:bodyPr>
          <a:lstStyle/>
          <a:p>
            <a:r>
              <a:rPr lang="en-US" sz="2400" dirty="0"/>
              <a:t>Compare the sales and order for the year of 2022</a:t>
            </a:r>
          </a:p>
          <a:p>
            <a:r>
              <a:rPr lang="en-US" sz="2400" dirty="0"/>
              <a:t>Which month got the highest sales and Orders</a:t>
            </a:r>
          </a:p>
          <a:p>
            <a:r>
              <a:rPr lang="en-US" sz="2400" dirty="0"/>
              <a:t>Compare the men vs women purchasing proportion</a:t>
            </a:r>
          </a:p>
          <a:p>
            <a:r>
              <a:rPr lang="en-US" sz="2400" dirty="0"/>
              <a:t>List top 5 states which contributed to the sales</a:t>
            </a:r>
          </a:p>
          <a:p>
            <a:r>
              <a:rPr lang="en-US" sz="2400" dirty="0"/>
              <a:t>Explain the relationship between age and gender </a:t>
            </a:r>
          </a:p>
          <a:p>
            <a:r>
              <a:rPr lang="en-US" sz="2400" dirty="0"/>
              <a:t>Which channel contributed to the maximum sales</a:t>
            </a:r>
          </a:p>
          <a:p>
            <a:endParaRPr lang="en-US" sz="2400" dirty="0"/>
          </a:p>
        </p:txBody>
      </p:sp>
    </p:spTree>
    <p:extLst>
      <p:ext uri="{BB962C8B-B14F-4D97-AF65-F5344CB8AC3E}">
        <p14:creationId xmlns:p14="http://schemas.microsoft.com/office/powerpoint/2010/main" val="967380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2F951-33B9-03EA-37E5-59EF63F8963B}"/>
              </a:ext>
            </a:extLst>
          </p:cNvPr>
          <p:cNvSpPr>
            <a:spLocks noGrp="1"/>
          </p:cNvSpPr>
          <p:nvPr>
            <p:ph type="title"/>
          </p:nvPr>
        </p:nvSpPr>
        <p:spPr>
          <a:xfrm>
            <a:off x="564524" y="642594"/>
            <a:ext cx="10058400" cy="1371600"/>
          </a:xfrm>
        </p:spPr>
        <p:txBody>
          <a:bodyPr/>
          <a:lstStyle/>
          <a:p>
            <a:r>
              <a:rPr lang="en-US" dirty="0"/>
              <a:t>Comparison of Sales &amp; Orders for 2022</a:t>
            </a:r>
          </a:p>
        </p:txBody>
      </p:sp>
      <p:pic>
        <p:nvPicPr>
          <p:cNvPr id="5" name="Content Placeholder 4">
            <a:extLst>
              <a:ext uri="{FF2B5EF4-FFF2-40B4-BE49-F238E27FC236}">
                <a16:creationId xmlns:a16="http://schemas.microsoft.com/office/drawing/2014/main" id="{9AFAF6B0-3C6B-4202-F802-9BF9CEA8EAE3}"/>
              </a:ext>
            </a:extLst>
          </p:cNvPr>
          <p:cNvPicPr>
            <a:picLocks noGrp="1" noChangeAspect="1"/>
          </p:cNvPicPr>
          <p:nvPr>
            <p:ph idx="1"/>
          </p:nvPr>
        </p:nvPicPr>
        <p:blipFill rotWithShape="1">
          <a:blip r:embed="rId2"/>
          <a:srcRect l="45641" t="17956" r="1516" b="20832"/>
          <a:stretch/>
        </p:blipFill>
        <p:spPr>
          <a:xfrm>
            <a:off x="695458" y="2014194"/>
            <a:ext cx="6771393" cy="32790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7" name="TextBox 6">
            <a:extLst>
              <a:ext uri="{FF2B5EF4-FFF2-40B4-BE49-F238E27FC236}">
                <a16:creationId xmlns:a16="http://schemas.microsoft.com/office/drawing/2014/main" id="{1301095B-384A-E059-CD74-261B8737D048}"/>
              </a:ext>
            </a:extLst>
          </p:cNvPr>
          <p:cNvSpPr txBox="1"/>
          <p:nvPr/>
        </p:nvSpPr>
        <p:spPr>
          <a:xfrm>
            <a:off x="7984902" y="3053541"/>
            <a:ext cx="3103808" cy="1323439"/>
          </a:xfrm>
          <a:prstGeom prst="rect">
            <a:avLst/>
          </a:prstGeom>
          <a:noFill/>
        </p:spPr>
        <p:txBody>
          <a:bodyPr wrap="square" rtlCol="0">
            <a:spAutoFit/>
          </a:bodyPr>
          <a:lstStyle/>
          <a:p>
            <a:r>
              <a:rPr lang="en-US" sz="2000" i="1" dirty="0"/>
              <a:t>The month of March had the highest number of orders contributing to the highest sales amount</a:t>
            </a:r>
          </a:p>
        </p:txBody>
      </p:sp>
    </p:spTree>
    <p:extLst>
      <p:ext uri="{BB962C8B-B14F-4D97-AF65-F5344CB8AC3E}">
        <p14:creationId xmlns:p14="http://schemas.microsoft.com/office/powerpoint/2010/main" val="4119282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739C1-01B7-E869-23DC-6987905B1D66}"/>
              </a:ext>
            </a:extLst>
          </p:cNvPr>
          <p:cNvSpPr>
            <a:spLocks noGrp="1"/>
          </p:cNvSpPr>
          <p:nvPr>
            <p:ph type="title"/>
          </p:nvPr>
        </p:nvSpPr>
        <p:spPr/>
        <p:txBody>
          <a:bodyPr/>
          <a:lstStyle/>
          <a:p>
            <a:pPr algn="ctr"/>
            <a:r>
              <a:rPr lang="en-US" dirty="0"/>
              <a:t>Shopping Proportion by Age &amp; Gender</a:t>
            </a:r>
          </a:p>
        </p:txBody>
      </p:sp>
      <p:pic>
        <p:nvPicPr>
          <p:cNvPr id="11" name="Content Placeholder 10" descr="A screenshot of a computer&#10;&#10;Description automatically generated">
            <a:extLst>
              <a:ext uri="{FF2B5EF4-FFF2-40B4-BE49-F238E27FC236}">
                <a16:creationId xmlns:a16="http://schemas.microsoft.com/office/drawing/2014/main" id="{54370567-A057-E254-C3A1-D79BB358A07E}"/>
              </a:ext>
            </a:extLst>
          </p:cNvPr>
          <p:cNvPicPr>
            <a:picLocks noGrp="1" noChangeAspect="1"/>
          </p:cNvPicPr>
          <p:nvPr>
            <p:ph idx="1"/>
          </p:nvPr>
        </p:nvPicPr>
        <p:blipFill rotWithShape="1">
          <a:blip r:embed="rId2"/>
          <a:srcRect l="36968" t="22640" r="36897" b="54277"/>
          <a:stretch/>
        </p:blipFill>
        <p:spPr>
          <a:xfrm>
            <a:off x="1066800" y="2213310"/>
            <a:ext cx="5009881" cy="32036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3" name="Picture 12" descr="A screenshot of a computer&#10;&#10;Description automatically generated">
            <a:extLst>
              <a:ext uri="{FF2B5EF4-FFF2-40B4-BE49-F238E27FC236}">
                <a16:creationId xmlns:a16="http://schemas.microsoft.com/office/drawing/2014/main" id="{60A2B8DA-FAA3-9599-E0F6-F3231C84FB37}"/>
              </a:ext>
            </a:extLst>
          </p:cNvPr>
          <p:cNvPicPr>
            <a:picLocks noChangeAspect="1"/>
          </p:cNvPicPr>
          <p:nvPr/>
        </p:nvPicPr>
        <p:blipFill rotWithShape="1">
          <a:blip r:embed="rId2"/>
          <a:srcRect l="63905" t="22800" r="10080" b="53681"/>
          <a:stretch/>
        </p:blipFill>
        <p:spPr>
          <a:xfrm>
            <a:off x="6346525" y="2213310"/>
            <a:ext cx="5009881" cy="32036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777254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4F513-8929-B94A-DA7B-EAA7D601458B}"/>
              </a:ext>
            </a:extLst>
          </p:cNvPr>
          <p:cNvSpPr>
            <a:spLocks noGrp="1"/>
          </p:cNvSpPr>
          <p:nvPr>
            <p:ph type="title"/>
          </p:nvPr>
        </p:nvSpPr>
        <p:spPr/>
        <p:txBody>
          <a:bodyPr>
            <a:normAutofit fontScale="90000"/>
          </a:bodyPr>
          <a:lstStyle/>
          <a:p>
            <a:r>
              <a:rPr lang="en-US" dirty="0"/>
              <a:t>Top 5 States &amp; Top Channels Contributing to Sales</a:t>
            </a:r>
          </a:p>
        </p:txBody>
      </p:sp>
      <p:pic>
        <p:nvPicPr>
          <p:cNvPr id="14" name="Content Placeholder 13" descr="A screenshot of a computer&#10;&#10;Description automatically generated">
            <a:extLst>
              <a:ext uri="{FF2B5EF4-FFF2-40B4-BE49-F238E27FC236}">
                <a16:creationId xmlns:a16="http://schemas.microsoft.com/office/drawing/2014/main" id="{BC04CC5D-9D68-18E9-10C8-A5F9B2511B51}"/>
              </a:ext>
            </a:extLst>
          </p:cNvPr>
          <p:cNvPicPr>
            <a:picLocks noGrp="1" noChangeAspect="1"/>
          </p:cNvPicPr>
          <p:nvPr>
            <p:ph idx="1"/>
          </p:nvPr>
        </p:nvPicPr>
        <p:blipFill rotWithShape="1">
          <a:blip r:embed="rId2"/>
          <a:srcRect l="36548" t="47731" r="36479" b="22495"/>
          <a:stretch/>
        </p:blipFill>
        <p:spPr>
          <a:xfrm>
            <a:off x="746975" y="2014194"/>
            <a:ext cx="5349026" cy="39007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6" name="Picture 15" descr="A screenshot of a computer&#10;&#10;Description automatically generated">
            <a:extLst>
              <a:ext uri="{FF2B5EF4-FFF2-40B4-BE49-F238E27FC236}">
                <a16:creationId xmlns:a16="http://schemas.microsoft.com/office/drawing/2014/main" id="{69BB94DF-8264-8B82-C74D-77423D713097}"/>
              </a:ext>
            </a:extLst>
          </p:cNvPr>
          <p:cNvPicPr>
            <a:picLocks noChangeAspect="1"/>
          </p:cNvPicPr>
          <p:nvPr/>
        </p:nvPicPr>
        <p:blipFill rotWithShape="1">
          <a:blip r:embed="rId2"/>
          <a:srcRect l="64071" t="47721" r="8920" b="22055"/>
          <a:stretch/>
        </p:blipFill>
        <p:spPr>
          <a:xfrm>
            <a:off x="6415826" y="2014194"/>
            <a:ext cx="5029200" cy="39007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013335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88547-0F5B-72AA-C7FB-4528EB1C3AA1}"/>
              </a:ext>
            </a:extLst>
          </p:cNvPr>
          <p:cNvSpPr>
            <a:spLocks noGrp="1"/>
          </p:cNvSpPr>
          <p:nvPr>
            <p:ph type="title"/>
          </p:nvPr>
        </p:nvSpPr>
        <p:spPr/>
        <p:txBody>
          <a:bodyPr/>
          <a:lstStyle/>
          <a:p>
            <a:r>
              <a:rPr lang="en-US" dirty="0"/>
              <a:t>Insights From Analysis </a:t>
            </a:r>
          </a:p>
        </p:txBody>
      </p:sp>
      <p:sp>
        <p:nvSpPr>
          <p:cNvPr id="3" name="Content Placeholder 2">
            <a:extLst>
              <a:ext uri="{FF2B5EF4-FFF2-40B4-BE49-F238E27FC236}">
                <a16:creationId xmlns:a16="http://schemas.microsoft.com/office/drawing/2014/main" id="{6655379B-9BE6-59AA-601D-5C66C9436591}"/>
              </a:ext>
            </a:extLst>
          </p:cNvPr>
          <p:cNvSpPr>
            <a:spLocks noGrp="1"/>
          </p:cNvSpPr>
          <p:nvPr>
            <p:ph idx="1"/>
          </p:nvPr>
        </p:nvSpPr>
        <p:spPr/>
        <p:txBody>
          <a:bodyPr/>
          <a:lstStyle/>
          <a:p>
            <a:r>
              <a:rPr lang="en-US" dirty="0"/>
              <a:t>Month of March drove the highest amount of sales. Ongoing promotions or the onset of a new season could have led the consumer to spend more on the store’s products.</a:t>
            </a:r>
          </a:p>
          <a:p>
            <a:r>
              <a:rPr lang="en-US" dirty="0"/>
              <a:t>Women had a higher proportion of purchasing in comparison to men. To drill down further, women in the age category of ‘Early Adult’ representing age range 18 – 39 had the highest share of sales. The store should consider targeting their promotions to women falling in this bucket. On the other hand, senior category contributed the lowest to store’s sales. The store could be missing out on potential market share and should brainstorm ways to increase their share of sales for the senior customers </a:t>
            </a:r>
          </a:p>
          <a:p>
            <a:r>
              <a:rPr lang="en-US" dirty="0"/>
              <a:t>Maharashtra followed by Karnataka ranked as the highest states in terms of sales. Amazon, Myntra and Flipkart being the three largest online retail platforms in India, indicates that the store should continue to push their products on these platforms. One suggestion for the store would be to potentially weigh the benefits of pulling out of the other platforms and redirecting the effort as well as the budget towards bigger platforms only. </a:t>
            </a:r>
          </a:p>
          <a:p>
            <a:endParaRPr lang="en-US" dirty="0"/>
          </a:p>
          <a:p>
            <a:endParaRPr lang="en-US" dirty="0"/>
          </a:p>
        </p:txBody>
      </p:sp>
    </p:spTree>
    <p:extLst>
      <p:ext uri="{BB962C8B-B14F-4D97-AF65-F5344CB8AC3E}">
        <p14:creationId xmlns:p14="http://schemas.microsoft.com/office/powerpoint/2010/main" val="12204911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8">
      <a:dk1>
        <a:sysClr val="windowText" lastClr="000000"/>
      </a:dk1>
      <a:lt1>
        <a:sysClr val="window" lastClr="FFFFFF"/>
      </a:lt1>
      <a:dk2>
        <a:srgbClr val="696464"/>
      </a:dk2>
      <a:lt2>
        <a:srgbClr val="E9E5DC"/>
      </a:lt2>
      <a:accent1>
        <a:srgbClr val="96A9A9"/>
      </a:accent1>
      <a:accent2>
        <a:srgbClr val="CB581F"/>
      </a:accent2>
      <a:accent3>
        <a:srgbClr val="A28E6A"/>
      </a:accent3>
      <a:accent4>
        <a:srgbClr val="956251"/>
      </a:accent4>
      <a:accent5>
        <a:srgbClr val="918485"/>
      </a:accent5>
      <a:accent6>
        <a:srgbClr val="855D5D"/>
      </a:accent6>
      <a:hlink>
        <a:srgbClr val="D0690C"/>
      </a:hlink>
      <a:folHlink>
        <a:srgbClr val="9696A0"/>
      </a:folHlink>
    </a:clrScheme>
    <a:fontScheme name="Savon">
      <a:majorFont>
        <a:latin typeface="Goudy Old Style"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oudy Old Style"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64</TotalTime>
  <Words>298</Words>
  <Application>Microsoft Macintosh PowerPoint</Application>
  <PresentationFormat>Widescreen</PresentationFormat>
  <Paragraphs>17</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Calibri</vt:lpstr>
      <vt:lpstr>Garamond</vt:lpstr>
      <vt:lpstr>Goudy Old Style</vt:lpstr>
      <vt:lpstr>SavonVTI</vt:lpstr>
      <vt:lpstr>Vrinda Store Analysis</vt:lpstr>
      <vt:lpstr>Sample Questions For Analysis</vt:lpstr>
      <vt:lpstr>Comparison of Sales &amp; Orders for 2022</vt:lpstr>
      <vt:lpstr>Shopping Proportion by Age &amp; Gender</vt:lpstr>
      <vt:lpstr>Top 5 States &amp; Top Channels Contributing to Sales</vt:lpstr>
      <vt:lpstr>Insights From Analysis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Vrinda Store Analysis</dc:title>
  <dc:creator>Khatri, Anjali</dc:creator>
  <cp:lastModifiedBy>Khatri, Anjali</cp:lastModifiedBy>
  <cp:revision>6</cp:revision>
  <dcterms:created xsi:type="dcterms:W3CDTF">2024-10-13T18:50:25Z</dcterms:created>
  <dcterms:modified xsi:type="dcterms:W3CDTF">2024-10-13T22:59:26Z</dcterms:modified>
</cp:coreProperties>
</file>

<file path=docProps/thumbnail.jpeg>
</file>